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9" r:id="rId9"/>
    <p:sldId id="266" r:id="rId10"/>
    <p:sldId id="267" r:id="rId11"/>
  </p:sldIdLst>
  <p:sldSz cx="9144000" cy="5143500" type="screen16x9"/>
  <p:notesSz cx="6858000" cy="9144000"/>
  <p:embeddedFontLst>
    <p:embeddedFont>
      <p:font typeface="Eras Light ITC" panose="020B0402030504020804" pitchFamily="34" charset="0"/>
      <p:regular r:id="rId13"/>
    </p:embeddedFont>
    <p:embeddedFont>
      <p:font typeface="Roboto" panose="02000000000000000000" pitchFamily="2"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c6f73a0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281e60b331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281e60b331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c6f73a04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6f73a0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281e60b331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281e60b331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281e60b331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281e60b331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1950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81e60b331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81e60b331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FIRE EXTINGUISHER BOT</a:t>
            </a:r>
            <a:endParaRPr/>
          </a:p>
        </p:txBody>
      </p:sp>
      <p:sp>
        <p:nvSpPr>
          <p:cNvPr id="86" name="Google Shape;86;p13"/>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2400"/>
              <a:t>Using ROS and Gazebo</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000"/>
              <a:t>Thanks!</a:t>
            </a:r>
            <a:endParaRPr sz="3000"/>
          </a:p>
        </p:txBody>
      </p:sp>
      <p:sp>
        <p:nvSpPr>
          <p:cNvPr id="152" name="Google Shape;152;p24"/>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00"/>
              <a:t>Krishn Bhushan Singh(2nd year EE)</a:t>
            </a:r>
            <a:endParaRPr sz="1300"/>
          </a:p>
          <a:p>
            <a:pPr marL="0" lvl="0" indent="0" algn="l" rtl="0">
              <a:spcBef>
                <a:spcPts val="1200"/>
              </a:spcBef>
              <a:spcAft>
                <a:spcPts val="0"/>
              </a:spcAft>
              <a:buNone/>
            </a:pPr>
            <a:r>
              <a:rPr lang="en" sz="1300"/>
              <a:t>Lakshit Sharma(2nd year EE)</a:t>
            </a:r>
            <a:endParaRPr sz="1300"/>
          </a:p>
          <a:p>
            <a:pPr marL="0" lvl="0" indent="0" algn="l" rtl="0">
              <a:spcBef>
                <a:spcPts val="1200"/>
              </a:spcBef>
              <a:spcAft>
                <a:spcPts val="0"/>
              </a:spcAft>
              <a:buNone/>
            </a:pPr>
            <a:r>
              <a:rPr lang="en" sz="1300"/>
              <a:t>Dev Raj Jain(2nd year ECE)</a:t>
            </a:r>
            <a:endParaRPr sz="1300"/>
          </a:p>
          <a:p>
            <a:pPr marL="0" lvl="0" indent="0" algn="l" rtl="0">
              <a:spcBef>
                <a:spcPts val="1200"/>
              </a:spcBef>
              <a:spcAft>
                <a:spcPts val="0"/>
              </a:spcAft>
              <a:buNone/>
            </a:pPr>
            <a:r>
              <a:rPr lang="en" sz="1300"/>
              <a:t>Rishabh Dubey(2nd year EE)</a:t>
            </a:r>
            <a:endParaRPr sz="1300"/>
          </a:p>
          <a:p>
            <a:pPr marL="0" lvl="0" indent="0" algn="l" rtl="0">
              <a:spcBef>
                <a:spcPts val="1200"/>
              </a:spcBef>
              <a:spcAft>
                <a:spcPts val="0"/>
              </a:spcAft>
              <a:buNone/>
            </a:pPr>
            <a:endParaRPr sz="1300"/>
          </a:p>
          <a:p>
            <a:pPr marL="0" lvl="0" indent="0" algn="l" rtl="0">
              <a:spcBef>
                <a:spcPts val="1200"/>
              </a:spcBef>
              <a:spcAft>
                <a:spcPts val="0"/>
              </a:spcAft>
              <a:buNone/>
            </a:pPr>
            <a:r>
              <a:rPr lang="en" sz="1300"/>
              <a:t>Our mentor</a:t>
            </a:r>
            <a:endParaRPr sz="1300"/>
          </a:p>
          <a:p>
            <a:pPr marL="0" lvl="0" indent="0" algn="l" rtl="0">
              <a:spcBef>
                <a:spcPts val="1200"/>
              </a:spcBef>
              <a:spcAft>
                <a:spcPts val="1200"/>
              </a:spcAft>
              <a:buNone/>
            </a:pPr>
            <a:r>
              <a:rPr lang="en" sz="1300"/>
              <a:t>Baldeep Sir (3rd year EE)</a:t>
            </a:r>
            <a:endParaRPr sz="1300"/>
          </a:p>
        </p:txBody>
      </p:sp>
      <p:pic>
        <p:nvPicPr>
          <p:cNvPr id="153" name="Google Shape;153;p24" descr="Black and white upward shot of Golden Gate Bridge"/>
          <p:cNvPicPr preferRelativeResize="0"/>
          <p:nvPr/>
        </p:nvPicPr>
        <p:blipFill rotWithShape="1">
          <a:blip r:embed="rId3">
            <a:alphaModFix/>
          </a:blip>
          <a:srcRect l="19071" t="9" r="4853"/>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6160" y="171147"/>
            <a:ext cx="8222100" cy="83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SzPts val="990"/>
              <a:buNone/>
            </a:pPr>
            <a:r>
              <a:rPr lang="en" sz="3080" dirty="0"/>
              <a:t>What is ROS and Gazebo simulator</a:t>
            </a:r>
            <a:endParaRPr sz="3080" dirty="0"/>
          </a:p>
        </p:txBody>
      </p:sp>
      <p:sp>
        <p:nvSpPr>
          <p:cNvPr id="2" name="TextBox 1">
            <a:extLst>
              <a:ext uri="{FF2B5EF4-FFF2-40B4-BE49-F238E27FC236}">
                <a16:creationId xmlns:a16="http://schemas.microsoft.com/office/drawing/2014/main" id="{35737ADB-9E54-C46F-F144-99ADD73F7BBE}"/>
              </a:ext>
            </a:extLst>
          </p:cNvPr>
          <p:cNvSpPr txBox="1"/>
          <p:nvPr/>
        </p:nvSpPr>
        <p:spPr>
          <a:xfrm>
            <a:off x="533400" y="1009947"/>
            <a:ext cx="8222100" cy="3170099"/>
          </a:xfrm>
          <a:prstGeom prst="rect">
            <a:avLst/>
          </a:prstGeom>
          <a:noFill/>
        </p:spPr>
        <p:txBody>
          <a:bodyPr wrap="square" rtlCol="0">
            <a:spAutoFit/>
          </a:bodyPr>
          <a:lstStyle/>
          <a:p>
            <a:pPr algn="just"/>
            <a:r>
              <a:rPr lang="en-US" sz="2000" b="0" i="0" dirty="0">
                <a:solidFill>
                  <a:schemeClr val="bg1"/>
                </a:solidFill>
                <a:effectLst/>
                <a:latin typeface="Eras Light ITC" panose="020B0402030504020804" pitchFamily="34" charset="0"/>
              </a:rPr>
              <a:t>The Robot Operating System (ROS) is a set of software libraries and tools that help you build robot applications. From drivers to state-of-the-art algorithms, and with powerful developer tools, ROS has what you need for your next robotics project. And it's all open source.</a:t>
            </a:r>
          </a:p>
          <a:p>
            <a:pPr algn="just"/>
            <a:endParaRPr lang="en-US" sz="2000" dirty="0">
              <a:solidFill>
                <a:schemeClr val="bg1"/>
              </a:solidFill>
              <a:latin typeface="Eras Light ITC" panose="020B0402030504020804" pitchFamily="34" charset="0"/>
            </a:endParaRPr>
          </a:p>
          <a:p>
            <a:pPr algn="just"/>
            <a:r>
              <a:rPr lang="en-US" sz="2000" b="0" i="0" dirty="0">
                <a:solidFill>
                  <a:schemeClr val="bg1"/>
                </a:solidFill>
                <a:effectLst/>
                <a:latin typeface="Eras Light ITC" panose="020B0402030504020804" pitchFamily="34" charset="0"/>
              </a:rPr>
              <a:t>Gazebo is a 3D dynamic simulator with the ability to accurately and efficiently simulate populations of robots in complex indoor and outdoor environments. While similar to game engines, Gazebo offers physics simulation at a much higher degree of fidelity, a suite of sensors, and interfaces for both users and programs</a:t>
            </a:r>
            <a:endParaRPr lang="en-IN" sz="2000" dirty="0">
              <a:solidFill>
                <a:schemeClr val="bg1"/>
              </a:solidFill>
              <a:latin typeface="Eras Light ITC" panose="020B04020305040208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Description</a:t>
            </a:r>
            <a:endParaRPr dirty="0"/>
          </a:p>
        </p:txBody>
      </p:sp>
      <p:sp>
        <p:nvSpPr>
          <p:cNvPr id="97" name="Google Shape;97;p1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dirty="0"/>
              <a:t>We have to create an autonomous fire extinguisher bot using Robot Operating System (ROS) and Gazebo software for simulation.</a:t>
            </a:r>
          </a:p>
          <a:p>
            <a:pPr marL="0" lvl="0" indent="0" algn="l" rtl="0">
              <a:spcBef>
                <a:spcPts val="0"/>
              </a:spcBef>
              <a:spcAft>
                <a:spcPts val="1200"/>
              </a:spcAft>
              <a:buNone/>
            </a:pPr>
            <a:endParaRPr lang="en" sz="2000" dirty="0"/>
          </a:p>
          <a:p>
            <a:pPr marL="0" lvl="0" indent="0" algn="l" rtl="0">
              <a:spcBef>
                <a:spcPts val="0"/>
              </a:spcBef>
              <a:spcAft>
                <a:spcPts val="1200"/>
              </a:spcAft>
              <a:buNone/>
            </a:pPr>
            <a:r>
              <a:rPr lang="en-IN" sz="2000" dirty="0"/>
              <a:t>We detect the fire using image-processing and detection using open-cv2. After detecting it our bot uses SLAM algorithm to reach the target area using g-mapping.</a:t>
            </a:r>
            <a:endParaRPr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What’s the need?</a:t>
            </a:r>
            <a:endParaRPr/>
          </a:p>
        </p:txBody>
      </p:sp>
      <p:sp>
        <p:nvSpPr>
          <p:cNvPr id="103" name="Google Shape;103;p1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sz="1850" dirty="0">
                <a:solidFill>
                  <a:srgbClr val="333333"/>
                </a:solidFill>
                <a:highlight>
                  <a:srgbClr val="FFFFFF"/>
                </a:highlight>
              </a:rPr>
              <a:t>In recent times fire accidents are increasing rapidly. Firefighting and rescue, is very dangerous for firefighters engaged in the field. So robots have been introduced to do the same. However, Robots mobility is limited so it is difficult for them to directly approach fire sources. Here we proposed a solution by designing an autonomous firefighting robot with help of Fire detection using OpenCV. </a:t>
            </a:r>
            <a:endParaRPr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Some algorithms that we have used</a:t>
            </a:r>
            <a:endParaRPr dirty="0"/>
          </a:p>
        </p:txBody>
      </p:sp>
      <p:sp>
        <p:nvSpPr>
          <p:cNvPr id="109" name="Google Shape;109;p17"/>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r>
              <a:rPr lang="en-US" b="0" i="0" dirty="0">
                <a:solidFill>
                  <a:srgbClr val="212121"/>
                </a:solidFill>
                <a:effectLst/>
                <a:latin typeface="Roboto" panose="02000000000000000000" pitchFamily="2" charset="0"/>
              </a:rPr>
              <a:t>SLAM (simultaneous localization and mapping) is a method used for autonomous vehicles that lets you build a map and localize your vehicle in that map at the same time. SLAM algorithms allow the vehicle to map out unknown environments.</a:t>
            </a:r>
            <a:endParaRPr dirty="0"/>
          </a:p>
        </p:txBody>
      </p:sp>
      <p:sp>
        <p:nvSpPr>
          <p:cNvPr id="110" name="Google Shape;110;p17"/>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p>
            <a:pPr marL="139700" indent="0" algn="just">
              <a:buNone/>
            </a:pPr>
            <a:r>
              <a:rPr lang="en-US" b="0" i="0" dirty="0">
                <a:solidFill>
                  <a:schemeClr val="bg2">
                    <a:lumMod val="50000"/>
                  </a:schemeClr>
                </a:solidFill>
                <a:effectLst/>
                <a:latin typeface="Roboto" panose="02000000000000000000" pitchFamily="2" charset="0"/>
                <a:ea typeface="Roboto" panose="02000000000000000000" pitchFamily="2" charset="0"/>
              </a:rPr>
              <a:t>The </a:t>
            </a:r>
            <a:r>
              <a:rPr lang="en-US" b="0" i="0" dirty="0" err="1">
                <a:solidFill>
                  <a:schemeClr val="bg2">
                    <a:lumMod val="50000"/>
                  </a:schemeClr>
                </a:solidFill>
                <a:effectLst/>
                <a:latin typeface="Roboto" panose="02000000000000000000" pitchFamily="2" charset="0"/>
                <a:ea typeface="Roboto" panose="02000000000000000000" pitchFamily="2" charset="0"/>
              </a:rPr>
              <a:t>GMapping</a:t>
            </a:r>
            <a:r>
              <a:rPr lang="en-US" b="0" i="0" dirty="0">
                <a:solidFill>
                  <a:schemeClr val="bg2">
                    <a:lumMod val="50000"/>
                  </a:schemeClr>
                </a:solidFill>
                <a:effectLst/>
                <a:latin typeface="Roboto" panose="02000000000000000000" pitchFamily="2" charset="0"/>
                <a:ea typeface="Roboto" panose="02000000000000000000" pitchFamily="2" charset="0"/>
              </a:rPr>
              <a:t> package, to create maps while our robot navigates in a given environment.</a:t>
            </a:r>
          </a:p>
          <a:p>
            <a:pPr marL="139700" indent="0" algn="just">
              <a:buNone/>
            </a:pPr>
            <a:endParaRPr lang="en-US" dirty="0">
              <a:solidFill>
                <a:schemeClr val="bg2">
                  <a:lumMod val="50000"/>
                </a:schemeClr>
              </a:solidFill>
              <a:latin typeface="Roboto" panose="02000000000000000000" pitchFamily="2" charset="0"/>
              <a:ea typeface="Roboto" panose="02000000000000000000" pitchFamily="2" charset="0"/>
            </a:endParaRPr>
          </a:p>
          <a:p>
            <a:pPr marL="139700" indent="0" algn="just">
              <a:buNone/>
            </a:pPr>
            <a:r>
              <a:rPr lang="en-IN" b="0" i="0" dirty="0">
                <a:solidFill>
                  <a:schemeClr val="bg2">
                    <a:lumMod val="50000"/>
                  </a:schemeClr>
                </a:solidFill>
                <a:effectLst/>
                <a:latin typeface="Roboto" panose="02000000000000000000" pitchFamily="2" charset="0"/>
                <a:ea typeface="Roboto" panose="02000000000000000000" pitchFamily="2" charset="0"/>
              </a:rPr>
              <a:t>The </a:t>
            </a:r>
            <a:r>
              <a:rPr lang="en-IN" b="0" i="0" dirty="0" err="1">
                <a:solidFill>
                  <a:schemeClr val="bg2">
                    <a:lumMod val="50000"/>
                  </a:schemeClr>
                </a:solidFill>
                <a:effectLst/>
                <a:latin typeface="Roboto" panose="02000000000000000000" pitchFamily="2" charset="0"/>
                <a:ea typeface="Roboto" panose="02000000000000000000" pitchFamily="2" charset="0"/>
              </a:rPr>
              <a:t>gmapping</a:t>
            </a:r>
            <a:r>
              <a:rPr lang="en-IN" b="0" i="0" dirty="0">
                <a:solidFill>
                  <a:schemeClr val="bg2">
                    <a:lumMod val="50000"/>
                  </a:schemeClr>
                </a:solidFill>
                <a:effectLst/>
                <a:latin typeface="Roboto" panose="02000000000000000000" pitchFamily="2" charset="0"/>
                <a:ea typeface="Roboto" panose="02000000000000000000" pitchFamily="2" charset="0"/>
              </a:rPr>
              <a:t> package provides laser-based SLAM (Simultaneous Localization and Mapping), as a ROS node called </a:t>
            </a:r>
            <a:r>
              <a:rPr lang="en-IN" b="0" i="0" dirty="0" err="1">
                <a:solidFill>
                  <a:schemeClr val="bg2">
                    <a:lumMod val="50000"/>
                  </a:schemeClr>
                </a:solidFill>
                <a:effectLst/>
                <a:latin typeface="Roboto" panose="02000000000000000000" pitchFamily="2" charset="0"/>
                <a:ea typeface="Roboto" panose="02000000000000000000" pitchFamily="2" charset="0"/>
              </a:rPr>
              <a:t>slam_gmapping</a:t>
            </a:r>
            <a:r>
              <a:rPr lang="en-IN" b="0" i="0" dirty="0">
                <a:solidFill>
                  <a:schemeClr val="bg2">
                    <a:lumMod val="50000"/>
                  </a:schemeClr>
                </a:solidFill>
                <a:effectLst/>
                <a:latin typeface="Roboto" panose="02000000000000000000" pitchFamily="2" charset="0"/>
                <a:ea typeface="Roboto" panose="02000000000000000000" pitchFamily="2" charset="0"/>
              </a:rPr>
              <a:t>. Using </a:t>
            </a:r>
            <a:r>
              <a:rPr lang="en-IN" b="0" i="0" dirty="0" err="1">
                <a:solidFill>
                  <a:schemeClr val="bg2">
                    <a:lumMod val="50000"/>
                  </a:schemeClr>
                </a:solidFill>
                <a:effectLst/>
                <a:latin typeface="Roboto" panose="02000000000000000000" pitchFamily="2" charset="0"/>
                <a:ea typeface="Roboto" panose="02000000000000000000" pitchFamily="2" charset="0"/>
              </a:rPr>
              <a:t>slam_gmapping</a:t>
            </a:r>
            <a:r>
              <a:rPr lang="en-IN" b="0" i="0" dirty="0">
                <a:solidFill>
                  <a:schemeClr val="bg2">
                    <a:lumMod val="50000"/>
                  </a:schemeClr>
                </a:solidFill>
                <a:effectLst/>
                <a:latin typeface="Roboto" panose="02000000000000000000" pitchFamily="2" charset="0"/>
                <a:ea typeface="Roboto" panose="02000000000000000000" pitchFamily="2" charset="0"/>
              </a:rPr>
              <a:t>, you can create a 2-D occupancy grid map (like a building floorplan) from laser and pose data collected by a mobile robot.</a:t>
            </a:r>
            <a:br>
              <a:rPr lang="en-IN" b="0" i="0" dirty="0">
                <a:solidFill>
                  <a:schemeClr val="bg2">
                    <a:lumMod val="50000"/>
                  </a:schemeClr>
                </a:solidFill>
                <a:effectLst/>
                <a:latin typeface="Roboto" panose="02000000000000000000" pitchFamily="2" charset="0"/>
                <a:ea typeface="Roboto" panose="02000000000000000000" pitchFamily="2" charset="0"/>
              </a:rPr>
            </a:br>
            <a:endParaRPr dirty="0">
              <a:solidFill>
                <a:schemeClr val="bg2">
                  <a:lumMod val="50000"/>
                </a:schemeClr>
              </a:solidFill>
              <a:latin typeface="Roboto" panose="02000000000000000000" pitchFamily="2" charset="0"/>
              <a:ea typeface="Roboto" panose="020000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dirty="0"/>
              <a:t>Image Processing and Detection</a:t>
            </a:r>
            <a:endParaRPr dirty="0"/>
          </a:p>
        </p:txBody>
      </p:sp>
      <p:sp>
        <p:nvSpPr>
          <p:cNvPr id="116" name="Google Shape;116;p18"/>
          <p:cNvSpPr txBox="1">
            <a:spLocks noGrp="1"/>
          </p:cNvSpPr>
          <p:nvPr>
            <p:ph type="body" idx="1"/>
          </p:nvPr>
        </p:nvSpPr>
        <p:spPr>
          <a:xfrm>
            <a:off x="311700" y="1465804"/>
            <a:ext cx="4133920" cy="3103200"/>
          </a:xfrm>
          <a:prstGeom prst="rect">
            <a:avLst/>
          </a:prstGeom>
        </p:spPr>
        <p:txBody>
          <a:bodyPr spcFirstLastPara="1" wrap="square" lIns="91425" tIns="91425" rIns="91425" bIns="91425" anchor="t" anchorCtr="0">
            <a:normAutofit/>
          </a:bodyPr>
          <a:lstStyle/>
          <a:p>
            <a:pPr marL="152400" indent="0" algn="just">
              <a:buNone/>
            </a:pPr>
            <a:r>
              <a:rPr lang="en-US" sz="1600" b="0" i="0" dirty="0">
                <a:solidFill>
                  <a:srgbClr val="202124"/>
                </a:solidFill>
                <a:effectLst/>
                <a:latin typeface="arial" panose="020B0604020202020204" pitchFamily="34" charset="0"/>
              </a:rPr>
              <a:t>Image processing is </a:t>
            </a:r>
            <a:r>
              <a:rPr lang="en-US" sz="1600" b="1" i="0" dirty="0">
                <a:solidFill>
                  <a:srgbClr val="202124"/>
                </a:solidFill>
                <a:effectLst/>
                <a:latin typeface="arial" panose="020B0604020202020204" pitchFamily="34" charset="0"/>
              </a:rPr>
              <a:t>a method to perform some operations on an image, in order to get an enhanced image or to extract some useful information from it</a:t>
            </a:r>
            <a:r>
              <a:rPr lang="en-US" sz="1600" b="0" i="0" dirty="0">
                <a:solidFill>
                  <a:srgbClr val="202124"/>
                </a:solidFill>
                <a:effectLst/>
                <a:latin typeface="arial" panose="020B0604020202020204" pitchFamily="34" charset="0"/>
              </a:rPr>
              <a:t>. It is a type of signal processing in which input is an image and output may be image or characteristics/features associated with that image</a:t>
            </a:r>
          </a:p>
          <a:p>
            <a:pPr marL="0" lvl="0" indent="0" algn="just" rtl="0">
              <a:spcBef>
                <a:spcPts val="0"/>
              </a:spcBef>
              <a:spcAft>
                <a:spcPts val="1200"/>
              </a:spcAft>
              <a:buNone/>
            </a:pPr>
            <a:endParaRPr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212640" y="196646"/>
            <a:ext cx="62157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Working Demo </a:t>
            </a:r>
            <a:endParaRPr dirty="0"/>
          </a:p>
        </p:txBody>
      </p:sp>
      <p:sp>
        <p:nvSpPr>
          <p:cNvPr id="122" name="Google Shape;122;p19"/>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a:t>
            </a:r>
            <a:endParaRPr dirty="0"/>
          </a:p>
        </p:txBody>
      </p:sp>
      <p:pic>
        <p:nvPicPr>
          <p:cNvPr id="5" name="Picture 4" descr="A screenshot of a computer&#10;&#10;Description automatically generated">
            <a:extLst>
              <a:ext uri="{FF2B5EF4-FFF2-40B4-BE49-F238E27FC236}">
                <a16:creationId xmlns:a16="http://schemas.microsoft.com/office/drawing/2014/main" id="{50FDA1F7-DE85-B967-A5B7-E418AC3FF248}"/>
              </a:ext>
            </a:extLst>
          </p:cNvPr>
          <p:cNvPicPr>
            <a:picLocks noChangeAspect="1"/>
          </p:cNvPicPr>
          <p:nvPr/>
        </p:nvPicPr>
        <p:blipFill>
          <a:blip r:embed="rId3"/>
          <a:stretch>
            <a:fillRect/>
          </a:stretch>
        </p:blipFill>
        <p:spPr>
          <a:xfrm>
            <a:off x="311700" y="1117780"/>
            <a:ext cx="6293080" cy="34512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212640" y="196646"/>
            <a:ext cx="62157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Working Demo </a:t>
            </a:r>
            <a:endParaRPr dirty="0"/>
          </a:p>
        </p:txBody>
      </p:sp>
      <p:sp>
        <p:nvSpPr>
          <p:cNvPr id="122" name="Google Shape;122;p19"/>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a:t>.</a:t>
            </a:r>
            <a:endParaRPr dirty="0"/>
          </a:p>
        </p:txBody>
      </p:sp>
      <p:pic>
        <p:nvPicPr>
          <p:cNvPr id="5" name="Picture 4" descr="A screenshot of a computer&#10;&#10;Description automatically generated with medium confidence">
            <a:extLst>
              <a:ext uri="{FF2B5EF4-FFF2-40B4-BE49-F238E27FC236}">
                <a16:creationId xmlns:a16="http://schemas.microsoft.com/office/drawing/2014/main" id="{CAD9E313-2DC7-0390-6CBE-5E0BE2C18DEA}"/>
              </a:ext>
            </a:extLst>
          </p:cNvPr>
          <p:cNvPicPr>
            <a:picLocks noChangeAspect="1"/>
          </p:cNvPicPr>
          <p:nvPr/>
        </p:nvPicPr>
        <p:blipFill>
          <a:blip r:embed="rId3"/>
          <a:stretch>
            <a:fillRect/>
          </a:stretch>
        </p:blipFill>
        <p:spPr>
          <a:xfrm>
            <a:off x="311700" y="1097551"/>
            <a:ext cx="6215699" cy="3471453"/>
          </a:xfrm>
          <a:prstGeom prst="rect">
            <a:avLst/>
          </a:prstGeom>
        </p:spPr>
      </p:pic>
    </p:spTree>
    <p:extLst>
      <p:ext uri="{BB962C8B-B14F-4D97-AF65-F5344CB8AC3E}">
        <p14:creationId xmlns:p14="http://schemas.microsoft.com/office/powerpoint/2010/main" val="420512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Problems</a:t>
            </a:r>
            <a:endParaRPr/>
          </a:p>
        </p:txBody>
      </p:sp>
      <p:sp>
        <p:nvSpPr>
          <p:cNvPr id="146" name="Google Shape;146;p2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a:t>1) Our major problem is about the installation of ubuntu software in Dual-boot.</a:t>
            </a:r>
            <a:endParaRPr sz="2000" dirty="0"/>
          </a:p>
          <a:p>
            <a:pPr marL="0" lvl="0" indent="0" algn="l" rtl="0">
              <a:spcBef>
                <a:spcPts val="1200"/>
              </a:spcBef>
              <a:spcAft>
                <a:spcPts val="0"/>
              </a:spcAft>
              <a:buNone/>
            </a:pPr>
            <a:r>
              <a:rPr lang="en" sz="2000" dirty="0"/>
              <a:t>Soln.: at last we used Oracle VM VirtualBox</a:t>
            </a:r>
            <a:endParaRPr sz="2000" dirty="0"/>
          </a:p>
          <a:p>
            <a:pPr marL="0" lvl="0" indent="0" algn="l" rtl="0">
              <a:spcBef>
                <a:spcPts val="1200"/>
              </a:spcBef>
              <a:spcAft>
                <a:spcPts val="0"/>
              </a:spcAft>
              <a:buNone/>
            </a:pPr>
            <a:r>
              <a:rPr lang="en" sz="2000" dirty="0"/>
              <a:t>2) Another problem is the errors while running the code.</a:t>
            </a:r>
            <a:endParaRPr sz="2000" dirty="0"/>
          </a:p>
          <a:p>
            <a:pPr marL="0" lvl="0" indent="0" algn="l" rtl="0">
              <a:spcBef>
                <a:spcPts val="1200"/>
              </a:spcBef>
              <a:spcAft>
                <a:spcPts val="1200"/>
              </a:spcAft>
              <a:buNone/>
            </a:pPr>
            <a:r>
              <a:rPr lang="en" sz="2000" dirty="0"/>
              <a:t>Soln.: It took time but we have done it (debugging) using some help of our mentor   Baldeep Sir</a:t>
            </a:r>
            <a:endParaRPr sz="2000" dirty="0"/>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571</TotalTime>
  <Words>523</Words>
  <Application>Microsoft Office PowerPoint</Application>
  <PresentationFormat>On-screen Show (16:9)</PresentationFormat>
  <Paragraphs>36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Arial</vt:lpstr>
      <vt:lpstr>Eras Light ITC</vt:lpstr>
      <vt:lpstr>Roboto</vt:lpstr>
      <vt:lpstr>Geometric</vt:lpstr>
      <vt:lpstr>FIRE EXTINGUISHER BOT</vt:lpstr>
      <vt:lpstr>What is ROS and Gazebo simulator</vt:lpstr>
      <vt:lpstr>Description</vt:lpstr>
      <vt:lpstr>What’s the need?</vt:lpstr>
      <vt:lpstr>Some algorithms that we have used</vt:lpstr>
      <vt:lpstr>Image Processing and Detection</vt:lpstr>
      <vt:lpstr>Working Demo </vt:lpstr>
      <vt:lpstr>Working Demo </vt:lpstr>
      <vt:lpstr>Problems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FIRE EXTINGUISHER BOT</dc:title>
  <cp:lastModifiedBy>LAKSHIT SHARMA</cp:lastModifiedBy>
  <cp:revision>26</cp:revision>
  <dcterms:modified xsi:type="dcterms:W3CDTF">2022-05-07T19:49:37Z</dcterms:modified>
</cp:coreProperties>
</file>